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8645" autoAdjust="0"/>
    <p:restoredTop sz="94660"/>
  </p:normalViewPr>
  <p:slideViewPr>
    <p:cSldViewPr snapToGrid="0">
      <p:cViewPr varScale="1">
        <p:scale>
          <a:sx n="47" d="100"/>
          <a:sy n="47" d="100"/>
        </p:scale>
        <p:origin x="43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32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110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465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703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6030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207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559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0627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71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23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3753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75D7C-2CF1-4118-A748-9FFE9F883FED}" type="datetimeFigureOut">
              <a:rPr lang="en-GB" smtClean="0"/>
              <a:t>29/05/2016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6C110-4232-412D-8EF0-0FCA062A3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722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64911" y="2943769"/>
            <a:ext cx="12020409" cy="1462756"/>
            <a:chOff x="95391" y="2943769"/>
            <a:chExt cx="12020409" cy="1462756"/>
          </a:xfrm>
        </p:grpSpPr>
        <p:sp>
          <p:nvSpPr>
            <p:cNvPr id="4" name="Rounded Rectangle 3"/>
            <p:cNvSpPr/>
            <p:nvPr/>
          </p:nvSpPr>
          <p:spPr>
            <a:xfrm>
              <a:off x="472440" y="3532994"/>
              <a:ext cx="11643360" cy="63646"/>
            </a:xfrm>
            <a:prstGeom prst="roundRect">
              <a:avLst>
                <a:gd name="adj" fmla="val 50000"/>
              </a:avLst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5" name="Flowchart: Connector 4"/>
            <p:cNvSpPr/>
            <p:nvPr/>
          </p:nvSpPr>
          <p:spPr>
            <a:xfrm>
              <a:off x="38100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6" name="Flowchart: Connector 5"/>
            <p:cNvSpPr/>
            <p:nvPr/>
          </p:nvSpPr>
          <p:spPr>
            <a:xfrm>
              <a:off x="233934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7" name="Flowchart: Connector 6"/>
            <p:cNvSpPr/>
            <p:nvPr/>
          </p:nvSpPr>
          <p:spPr>
            <a:xfrm>
              <a:off x="423672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8" name="Flowchart: Connector 7"/>
            <p:cNvSpPr/>
            <p:nvPr/>
          </p:nvSpPr>
          <p:spPr>
            <a:xfrm>
              <a:off x="605028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9" name="Flowchart: Connector 8"/>
            <p:cNvSpPr/>
            <p:nvPr/>
          </p:nvSpPr>
          <p:spPr>
            <a:xfrm>
              <a:off x="781050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10" name="Flowchart: Connector 9"/>
            <p:cNvSpPr/>
            <p:nvPr/>
          </p:nvSpPr>
          <p:spPr>
            <a:xfrm>
              <a:off x="966978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11" name="Flowchart: Connector 10"/>
            <p:cNvSpPr/>
            <p:nvPr/>
          </p:nvSpPr>
          <p:spPr>
            <a:xfrm>
              <a:off x="1138428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5391" y="2943769"/>
              <a:ext cx="1074140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322 B.C.</a:t>
              </a:r>
              <a:endParaRPr lang="en-GB" sz="21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119276" y="3978877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1495</a:t>
              </a:r>
              <a:endParaRPr lang="en-GB" sz="21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16656" y="2943769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1898</a:t>
              </a:r>
              <a:endParaRPr lang="en-GB" sz="21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830216" y="3991027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1940</a:t>
              </a:r>
              <a:endParaRPr lang="en-GB" sz="21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590436" y="2961930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1950</a:t>
              </a:r>
              <a:endParaRPr lang="en-GB" sz="21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464956" y="3986931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1956</a:t>
              </a:r>
              <a:endParaRPr lang="en-GB" sz="21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164216" y="2961930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1962</a:t>
              </a:r>
              <a:endParaRPr lang="en-GB" sz="2100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0" y="1336096"/>
            <a:ext cx="1847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Aristotle expressed </a:t>
            </a:r>
            <a:r>
              <a:rPr lang="en-GB" dirty="0" smtClean="0"/>
              <a:t>a </a:t>
            </a:r>
            <a:r>
              <a:rPr lang="en-GB" dirty="0"/>
              <a:t>brilliant idea of having a few robots around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422047" y="4677552"/>
            <a:ext cx="241370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A robotic knight was designed by Leonardo da Vinci making the knight move like a person</a:t>
            </a:r>
            <a:endParaRPr lang="en-GB" dirty="0"/>
          </a:p>
        </p:txBody>
      </p:sp>
      <p:sp>
        <p:nvSpPr>
          <p:cNvPr id="23" name="Rectangle 22"/>
          <p:cNvSpPr/>
          <p:nvPr/>
        </p:nvSpPr>
        <p:spPr>
          <a:xfrm>
            <a:off x="2830690" y="-49081"/>
            <a:ext cx="3018438" cy="2862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dirty="0" smtClean="0">
                <a:ea typeface="PMingLiU" panose="02020500000000000000" pitchFamily="18" charset="-120"/>
                <a:cs typeface="Times New Roman" panose="02020603050405020304" pitchFamily="18" charset="0"/>
              </a:rPr>
              <a:t>The f</a:t>
            </a:r>
            <a:r>
              <a:rPr lang="en-GB" dirty="0" smtClean="0"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irst wireless remote controlled boat was built by Nikola Tesla influencing military signalling devices by incorporating radio waves </a:t>
            </a:r>
          </a:p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dirty="0" smtClean="0">
                <a:ea typeface="PMingLiU" panose="02020500000000000000" pitchFamily="18" charset="-120"/>
                <a:cs typeface="Times New Roman" panose="02020603050405020304" pitchFamily="18" charset="0"/>
              </a:rPr>
              <a:t>-&gt; </a:t>
            </a:r>
            <a:r>
              <a:rPr lang="en-GB" dirty="0" smtClean="0"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boosted the development of robotic machines</a:t>
            </a:r>
            <a:endParaRPr lang="en-US" dirty="0">
              <a:effectLst/>
              <a:ea typeface="PMingLiU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314810" y="4677552"/>
            <a:ext cx="24575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“Three Laws of Robotics” was created by Isaac Asimov</a:t>
            </a:r>
            <a:endParaRPr lang="en-GB" dirty="0"/>
          </a:p>
        </p:txBody>
      </p:sp>
      <p:sp>
        <p:nvSpPr>
          <p:cNvPr id="25" name="Rectangle 24"/>
          <p:cNvSpPr/>
          <p:nvPr/>
        </p:nvSpPr>
        <p:spPr>
          <a:xfrm>
            <a:off x="6645556" y="929654"/>
            <a:ext cx="2529840" cy="1870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dirty="0" smtClean="0"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Turing test was published by Alan Turing to test whether a machine has the intelligence to think for itself</a:t>
            </a:r>
            <a:endParaRPr lang="en-US" dirty="0">
              <a:effectLst/>
              <a:ea typeface="PMingLiU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591409" y="4693660"/>
            <a:ext cx="26328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GB" dirty="0" smtClean="0"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“artificial intelligence” was coined as a result of the conference at The Dartmouth Summer Research Project on Artificial Intelligence in the Dartmouth College</a:t>
            </a:r>
            <a:endParaRPr lang="en-GB" dirty="0"/>
          </a:p>
        </p:txBody>
      </p:sp>
      <p:sp>
        <p:nvSpPr>
          <p:cNvPr id="27" name="Rectangle 26"/>
          <p:cNvSpPr/>
          <p:nvPr/>
        </p:nvSpPr>
        <p:spPr>
          <a:xfrm>
            <a:off x="10271759" y="214843"/>
            <a:ext cx="184404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 smtClean="0"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Unimate</a:t>
            </a:r>
            <a:r>
              <a:rPr lang="en-GB" dirty="0" smtClean="0"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, the first arm robot was introduced for performing repetitive or dangerous tasks on a General Motors assembly line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632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-67664" y="2956163"/>
            <a:ext cx="12296847" cy="1446266"/>
            <a:chOff x="8536" y="2956163"/>
            <a:chExt cx="12296847" cy="1446266"/>
          </a:xfrm>
        </p:grpSpPr>
        <p:grpSp>
          <p:nvGrpSpPr>
            <p:cNvPr id="22" name="Group 21"/>
            <p:cNvGrpSpPr/>
            <p:nvPr/>
          </p:nvGrpSpPr>
          <p:grpSpPr>
            <a:xfrm>
              <a:off x="8536" y="2956163"/>
              <a:ext cx="12122504" cy="1446266"/>
              <a:chOff x="8536" y="2956163"/>
              <a:chExt cx="12122504" cy="1446266"/>
            </a:xfrm>
          </p:grpSpPr>
          <p:grpSp>
            <p:nvGrpSpPr>
              <p:cNvPr id="4" name="Group 3"/>
              <p:cNvGrpSpPr/>
              <p:nvPr/>
            </p:nvGrpSpPr>
            <p:grpSpPr>
              <a:xfrm>
                <a:off x="8536" y="2956163"/>
                <a:ext cx="11924384" cy="1446266"/>
                <a:chOff x="191416" y="2956163"/>
                <a:chExt cx="11924384" cy="1446266"/>
              </a:xfrm>
            </p:grpSpPr>
            <p:sp>
              <p:nvSpPr>
                <p:cNvPr id="5" name="Rounded Rectangle 4"/>
                <p:cNvSpPr/>
                <p:nvPr/>
              </p:nvSpPr>
              <p:spPr>
                <a:xfrm>
                  <a:off x="472440" y="3532994"/>
                  <a:ext cx="11643360" cy="63646"/>
                </a:xfrm>
                <a:prstGeom prst="roundRect">
                  <a:avLst>
                    <a:gd name="adj" fmla="val 50000"/>
                  </a:avLst>
                </a:prstGeom>
              </p:spPr>
              <p:style>
                <a:lnRef idx="3">
                  <a:schemeClr val="lt1"/>
                </a:lnRef>
                <a:fillRef idx="1">
                  <a:schemeClr val="dk1"/>
                </a:fillRef>
                <a:effectRef idx="1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6" name="Flowchart: Connector 5"/>
                <p:cNvSpPr/>
                <p:nvPr/>
              </p:nvSpPr>
              <p:spPr>
                <a:xfrm>
                  <a:off x="38100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7" name="Flowchart: Connector 6"/>
                <p:cNvSpPr/>
                <p:nvPr/>
              </p:nvSpPr>
              <p:spPr>
                <a:xfrm>
                  <a:off x="201930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8" name="Flowchart: Connector 7"/>
                <p:cNvSpPr/>
                <p:nvPr/>
              </p:nvSpPr>
              <p:spPr>
                <a:xfrm>
                  <a:off x="376428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9" name="Flowchart: Connector 8"/>
                <p:cNvSpPr/>
                <p:nvPr/>
              </p:nvSpPr>
              <p:spPr>
                <a:xfrm>
                  <a:off x="553212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10" name="Flowchart: Connector 9"/>
                <p:cNvSpPr/>
                <p:nvPr/>
              </p:nvSpPr>
              <p:spPr>
                <a:xfrm>
                  <a:off x="733806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11" name="Flowchart: Connector 10"/>
                <p:cNvSpPr/>
                <p:nvPr/>
              </p:nvSpPr>
              <p:spPr>
                <a:xfrm>
                  <a:off x="906018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12" name="Flowchart: Connector 11"/>
                <p:cNvSpPr/>
                <p:nvPr/>
              </p:nvSpPr>
              <p:spPr>
                <a:xfrm>
                  <a:off x="1068324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191416" y="2963272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1966</a:t>
                  </a:r>
                  <a:endParaRPr lang="en-GB" sz="2100" dirty="0"/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1799236" y="3986931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1977</a:t>
                  </a:r>
                  <a:endParaRPr lang="en-GB" sz="2100" dirty="0"/>
                </a:p>
              </p:txBody>
            </p:sp>
            <p:sp>
              <p:nvSpPr>
                <p:cNvPr id="15" name="TextBox 14"/>
                <p:cNvSpPr txBox="1"/>
                <p:nvPr/>
              </p:nvSpPr>
              <p:spPr>
                <a:xfrm>
                  <a:off x="3544216" y="2956163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1984</a:t>
                  </a:r>
                  <a:endParaRPr lang="en-GB" sz="21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5312056" y="3986931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1999</a:t>
                  </a:r>
                  <a:endParaRPr lang="en-GB" sz="2100" dirty="0"/>
                </a:p>
              </p:txBody>
            </p:sp>
            <p:sp>
              <p:nvSpPr>
                <p:cNvPr id="17" name="TextBox 16"/>
                <p:cNvSpPr txBox="1"/>
                <p:nvPr/>
              </p:nvSpPr>
              <p:spPr>
                <a:xfrm>
                  <a:off x="7117996" y="2956163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2000</a:t>
                  </a:r>
                  <a:endParaRPr lang="en-GB" sz="2100" dirty="0"/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8840116" y="3986931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2002</a:t>
                  </a:r>
                  <a:endParaRPr lang="en-GB" sz="2100" dirty="0"/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10463176" y="2960620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2004</a:t>
                  </a:r>
                  <a:endParaRPr lang="en-GB" sz="2100" dirty="0"/>
                </a:p>
              </p:txBody>
            </p:sp>
          </p:grpSp>
          <p:sp>
            <p:nvSpPr>
              <p:cNvPr id="20" name="Flowchart: Connector 19"/>
              <p:cNvSpPr/>
              <p:nvPr/>
            </p:nvSpPr>
            <p:spPr>
              <a:xfrm>
                <a:off x="11841480" y="3406140"/>
                <a:ext cx="289560" cy="289560"/>
              </a:xfrm>
              <a:prstGeom prst="flowChartConnector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100"/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11575696" y="3986931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2014</a:t>
              </a:r>
              <a:endParaRPr lang="en-GB" sz="2100" dirty="0"/>
            </a:p>
          </p:txBody>
        </p:sp>
      </p:grpSp>
      <p:sp>
        <p:nvSpPr>
          <p:cNvPr id="25" name="Rectangle 24"/>
          <p:cNvSpPr/>
          <p:nvPr/>
        </p:nvSpPr>
        <p:spPr>
          <a:xfrm>
            <a:off x="-67664" y="177159"/>
            <a:ext cx="194310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Shakey</a:t>
            </a:r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, the first mobile robot was developed by the Stanford Research Institute for reacting to its own actions with sensing devices equipped</a:t>
            </a:r>
            <a:endParaRPr lang="en-GB" dirty="0"/>
          </a:p>
        </p:txBody>
      </p:sp>
      <p:sp>
        <p:nvSpPr>
          <p:cNvPr id="26" name="Rectangle 25"/>
          <p:cNvSpPr/>
          <p:nvPr/>
        </p:nvSpPr>
        <p:spPr>
          <a:xfrm>
            <a:off x="808177" y="4510826"/>
            <a:ext cx="219364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Star Wars was announced with R2-D2 and C-3PO robots which had inspired further researches on humanoid robots</a:t>
            </a:r>
            <a:endParaRPr lang="en-GB" dirty="0"/>
          </a:p>
        </p:txBody>
      </p:sp>
      <p:sp>
        <p:nvSpPr>
          <p:cNvPr id="27" name="Rectangle 26"/>
          <p:cNvSpPr/>
          <p:nvPr/>
        </p:nvSpPr>
        <p:spPr>
          <a:xfrm>
            <a:off x="2541727" y="1008156"/>
            <a:ext cx="221650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Wabot-2, a musician humanoid robot was created to communicate with a person and play a keyboard instrument</a:t>
            </a:r>
            <a:endParaRPr lang="en-GB" dirty="0"/>
          </a:p>
        </p:txBody>
      </p:sp>
      <p:sp>
        <p:nvSpPr>
          <p:cNvPr id="28" name="Rectangle 27"/>
          <p:cNvSpPr/>
          <p:nvPr/>
        </p:nvSpPr>
        <p:spPr>
          <a:xfrm>
            <a:off x="4152899" y="4510826"/>
            <a:ext cx="25298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AIBO, a robotic pet was introduced by Sony to learn by interacting with the environment and respond to more than 100 voice commands</a:t>
            </a:r>
            <a:endParaRPr lang="en-GB" dirty="0"/>
          </a:p>
        </p:txBody>
      </p:sp>
      <p:sp>
        <p:nvSpPr>
          <p:cNvPr id="29" name="Rectangle 28"/>
          <p:cNvSpPr/>
          <p:nvPr/>
        </p:nvSpPr>
        <p:spPr>
          <a:xfrm>
            <a:off x="6047852" y="443600"/>
            <a:ext cx="25459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ASIMO, a humanoid robot was presented with the ability to walk 1mph, climb stairs, recognise faces, gestures and objects’ movements and to react to voice commands</a:t>
            </a:r>
            <a:endParaRPr lang="en-GB" dirty="0"/>
          </a:p>
        </p:txBody>
      </p:sp>
      <p:sp>
        <p:nvSpPr>
          <p:cNvPr id="30" name="Rectangle 29"/>
          <p:cNvSpPr/>
          <p:nvPr/>
        </p:nvSpPr>
        <p:spPr>
          <a:xfrm>
            <a:off x="7719059" y="4510826"/>
            <a:ext cx="2453640" cy="1870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DARPA’s </a:t>
            </a:r>
            <a:r>
              <a:rPr lang="en-GB" dirty="0" err="1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Centibots</a:t>
            </a:r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 Project: proved that a large number of robots (100 robots) can be coordinated to achieve a single goal</a:t>
            </a:r>
            <a:endParaRPr lang="en-US" dirty="0">
              <a:effectLst/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883470" y="1842145"/>
            <a:ext cx="16160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Persia, the first humanoid robot in Iran</a:t>
            </a:r>
            <a:endParaRPr lang="en-GB" dirty="0"/>
          </a:p>
        </p:txBody>
      </p:sp>
      <p:sp>
        <p:nvSpPr>
          <p:cNvPr id="32" name="Rectangle 31"/>
          <p:cNvSpPr/>
          <p:nvPr/>
        </p:nvSpPr>
        <p:spPr>
          <a:xfrm>
            <a:off x="10933783" y="4510826"/>
            <a:ext cx="12954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Pepper, a humanoid robot was introduced to read emotions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335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783771" y="5298812"/>
            <a:ext cx="4319743" cy="1380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b="1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Physical Evidence </a:t>
            </a:r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- </a:t>
            </a:r>
            <a:r>
              <a:rPr lang="en-GB" dirty="0" smtClean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all </a:t>
            </a:r>
            <a:r>
              <a:rPr lang="en-GB" dirty="0" smtClean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participating </a:t>
            </a:r>
            <a:r>
              <a:rPr lang="en-GB" dirty="0" smtClean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countries involved in humanoid robots’ R&amp;D</a:t>
            </a:r>
            <a:endParaRPr lang="en-GB" dirty="0" smtClean="0"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b="1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Conceptual Evidence </a:t>
            </a:r>
            <a:r>
              <a:rPr lang="en-GB" dirty="0" smtClean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- legal structure &amp; social norm</a:t>
            </a:r>
            <a:endParaRPr lang="en-US" dirty="0" smtClean="0">
              <a:effectLst/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6220" y="4046697"/>
            <a:ext cx="12013860" cy="746730"/>
            <a:chOff x="56220" y="2979897"/>
            <a:chExt cx="12013860" cy="746730"/>
          </a:xfrm>
        </p:grpSpPr>
        <p:grpSp>
          <p:nvGrpSpPr>
            <p:cNvPr id="51" name="Group 50"/>
            <p:cNvGrpSpPr/>
            <p:nvPr/>
          </p:nvGrpSpPr>
          <p:grpSpPr>
            <a:xfrm>
              <a:off x="137160" y="3429000"/>
              <a:ext cx="11932920" cy="297627"/>
              <a:chOff x="121920" y="3398073"/>
              <a:chExt cx="11932920" cy="297627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121920" y="3406140"/>
                <a:ext cx="11932920" cy="289560"/>
                <a:chOff x="198120" y="3406140"/>
                <a:chExt cx="11932920" cy="289560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198120" y="3406140"/>
                  <a:ext cx="11734800" cy="289560"/>
                  <a:chOff x="381000" y="3406140"/>
                  <a:chExt cx="11734800" cy="289560"/>
                </a:xfrm>
              </p:grpSpPr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472440" y="3532994"/>
                    <a:ext cx="11643360" cy="63646"/>
                  </a:xfrm>
                  <a:prstGeom prst="roundRect">
                    <a:avLst>
                      <a:gd name="adj" fmla="val 50000"/>
                    </a:avLst>
                  </a:prstGeom>
                </p:spPr>
                <p:style>
                  <a:lnRef idx="3">
                    <a:schemeClr val="lt1"/>
                  </a:lnRef>
                  <a:fillRef idx="1">
                    <a:schemeClr val="dk1"/>
                  </a:fillRef>
                  <a:effectRef idx="1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100"/>
                  </a:p>
                </p:txBody>
              </p:sp>
              <p:sp>
                <p:nvSpPr>
                  <p:cNvPr id="10" name="Flowchart: Connector 9"/>
                  <p:cNvSpPr/>
                  <p:nvPr/>
                </p:nvSpPr>
                <p:spPr>
                  <a:xfrm>
                    <a:off x="381000" y="3406140"/>
                    <a:ext cx="289560" cy="289560"/>
                  </a:xfrm>
                  <a:prstGeom prst="flowChartConnector">
                    <a:avLst/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100"/>
                  </a:p>
                </p:txBody>
              </p:sp>
              <p:sp>
                <p:nvSpPr>
                  <p:cNvPr id="11" name="Flowchart: Connector 10"/>
                  <p:cNvSpPr/>
                  <p:nvPr/>
                </p:nvSpPr>
                <p:spPr>
                  <a:xfrm>
                    <a:off x="2019300" y="3406140"/>
                    <a:ext cx="289560" cy="289560"/>
                  </a:xfrm>
                  <a:prstGeom prst="flowChartConnector">
                    <a:avLst/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100"/>
                  </a:p>
                </p:txBody>
              </p:sp>
              <p:sp>
                <p:nvSpPr>
                  <p:cNvPr id="12" name="Flowchart: Connector 11"/>
                  <p:cNvSpPr/>
                  <p:nvPr/>
                </p:nvSpPr>
                <p:spPr>
                  <a:xfrm>
                    <a:off x="3764280" y="3406140"/>
                    <a:ext cx="289560" cy="289560"/>
                  </a:xfrm>
                  <a:prstGeom prst="flowChartConnector">
                    <a:avLst/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100"/>
                  </a:p>
                </p:txBody>
              </p:sp>
              <p:sp>
                <p:nvSpPr>
                  <p:cNvPr id="13" name="Flowchart: Connector 12"/>
                  <p:cNvSpPr/>
                  <p:nvPr/>
                </p:nvSpPr>
                <p:spPr>
                  <a:xfrm>
                    <a:off x="5532120" y="3406140"/>
                    <a:ext cx="289560" cy="289560"/>
                  </a:xfrm>
                  <a:prstGeom prst="flowChartConnector">
                    <a:avLst/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100"/>
                  </a:p>
                </p:txBody>
              </p:sp>
              <p:sp>
                <p:nvSpPr>
                  <p:cNvPr id="14" name="Flowchart: Connector 13"/>
                  <p:cNvSpPr/>
                  <p:nvPr/>
                </p:nvSpPr>
                <p:spPr>
                  <a:xfrm>
                    <a:off x="7338060" y="3406140"/>
                    <a:ext cx="289560" cy="289560"/>
                  </a:xfrm>
                  <a:prstGeom prst="flowChartConnector">
                    <a:avLst/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100"/>
                  </a:p>
                </p:txBody>
              </p:sp>
              <p:sp>
                <p:nvSpPr>
                  <p:cNvPr id="15" name="Flowchart: Connector 14"/>
                  <p:cNvSpPr/>
                  <p:nvPr/>
                </p:nvSpPr>
                <p:spPr>
                  <a:xfrm>
                    <a:off x="9060180" y="3406140"/>
                    <a:ext cx="289560" cy="289560"/>
                  </a:xfrm>
                  <a:prstGeom prst="flowChartConnector">
                    <a:avLst/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100"/>
                  </a:p>
                </p:txBody>
              </p:sp>
              <p:sp>
                <p:nvSpPr>
                  <p:cNvPr id="16" name="Flowchart: Connector 15"/>
                  <p:cNvSpPr/>
                  <p:nvPr/>
                </p:nvSpPr>
                <p:spPr>
                  <a:xfrm>
                    <a:off x="10683240" y="3406140"/>
                    <a:ext cx="289560" cy="289560"/>
                  </a:xfrm>
                  <a:prstGeom prst="flowChartConnector">
                    <a:avLst/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100"/>
                  </a:p>
                </p:txBody>
              </p:sp>
            </p:grpSp>
            <p:sp>
              <p:nvSpPr>
                <p:cNvPr id="8" name="Flowchart: Connector 7"/>
                <p:cNvSpPr/>
                <p:nvPr/>
              </p:nvSpPr>
              <p:spPr>
                <a:xfrm>
                  <a:off x="1184148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</p:grpSp>
          <p:sp>
            <p:nvSpPr>
              <p:cNvPr id="44" name="Flowchart: Connector 43"/>
              <p:cNvSpPr/>
              <p:nvPr/>
            </p:nvSpPr>
            <p:spPr>
              <a:xfrm>
                <a:off x="941070" y="3402108"/>
                <a:ext cx="289560" cy="289560"/>
              </a:xfrm>
              <a:prstGeom prst="flowChartConnector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100"/>
              </a:p>
            </p:txBody>
          </p:sp>
          <p:sp>
            <p:nvSpPr>
              <p:cNvPr id="45" name="Flowchart: Connector 44"/>
              <p:cNvSpPr/>
              <p:nvPr/>
            </p:nvSpPr>
            <p:spPr>
              <a:xfrm>
                <a:off x="2663190" y="3398073"/>
                <a:ext cx="289560" cy="289560"/>
              </a:xfrm>
              <a:prstGeom prst="flowChartConnector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100"/>
              </a:p>
            </p:txBody>
          </p:sp>
          <p:sp>
            <p:nvSpPr>
              <p:cNvPr id="46" name="Flowchart: Connector 45"/>
              <p:cNvSpPr/>
              <p:nvPr/>
            </p:nvSpPr>
            <p:spPr>
              <a:xfrm>
                <a:off x="4449186" y="3404349"/>
                <a:ext cx="289560" cy="289560"/>
              </a:xfrm>
              <a:prstGeom prst="flowChartConnector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100"/>
              </a:p>
            </p:txBody>
          </p:sp>
          <p:sp>
            <p:nvSpPr>
              <p:cNvPr id="47" name="Flowchart: Connector 46"/>
              <p:cNvSpPr/>
              <p:nvPr/>
            </p:nvSpPr>
            <p:spPr>
              <a:xfrm>
                <a:off x="6197527" y="3398073"/>
                <a:ext cx="289560" cy="289560"/>
              </a:xfrm>
              <a:prstGeom prst="flowChartConnector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100"/>
              </a:p>
            </p:txBody>
          </p:sp>
          <p:sp>
            <p:nvSpPr>
              <p:cNvPr id="48" name="Flowchart: Connector 47"/>
              <p:cNvSpPr/>
              <p:nvPr/>
            </p:nvSpPr>
            <p:spPr>
              <a:xfrm>
                <a:off x="7957414" y="3400314"/>
                <a:ext cx="289560" cy="289560"/>
              </a:xfrm>
              <a:prstGeom prst="flowChartConnector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100"/>
              </a:p>
            </p:txBody>
          </p:sp>
          <p:sp>
            <p:nvSpPr>
              <p:cNvPr id="49" name="Flowchart: Connector 48"/>
              <p:cNvSpPr/>
              <p:nvPr/>
            </p:nvSpPr>
            <p:spPr>
              <a:xfrm>
                <a:off x="9649829" y="3398073"/>
                <a:ext cx="289560" cy="289560"/>
              </a:xfrm>
              <a:prstGeom prst="flowChartConnector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100"/>
              </a:p>
            </p:txBody>
          </p:sp>
          <p:sp>
            <p:nvSpPr>
              <p:cNvPr id="50" name="Flowchart: Connector 49"/>
              <p:cNvSpPr/>
              <p:nvPr/>
            </p:nvSpPr>
            <p:spPr>
              <a:xfrm>
                <a:off x="11128109" y="3406140"/>
                <a:ext cx="289560" cy="289560"/>
              </a:xfrm>
              <a:prstGeom prst="flowChartConnector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100"/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56220" y="2979897"/>
              <a:ext cx="29927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/>
                <a:t>Robotic Development History</a:t>
              </a:r>
              <a:endParaRPr lang="en-GB" b="1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43840" y="263437"/>
            <a:ext cx="11694897" cy="3446613"/>
            <a:chOff x="333449" y="241846"/>
            <a:chExt cx="11859193" cy="3695751"/>
          </a:xfrm>
        </p:grpSpPr>
        <p:sp>
          <p:nvSpPr>
            <p:cNvPr id="3" name="Oval Callout 2"/>
            <p:cNvSpPr/>
            <p:nvPr/>
          </p:nvSpPr>
          <p:spPr>
            <a:xfrm>
              <a:off x="4104249" y="1890265"/>
              <a:ext cx="5000280" cy="2047332"/>
            </a:xfrm>
            <a:prstGeom prst="wedgeEllipseCallout">
              <a:avLst>
                <a:gd name="adj1" fmla="val 91111"/>
                <a:gd name="adj2" fmla="val 82062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 smtClean="0"/>
                <a:t>Current Situation: </a:t>
              </a:r>
            </a:p>
            <a:p>
              <a:pPr marL="342900" indent="-342900" algn="ctr">
                <a:buAutoNum type="arabicPeriod"/>
              </a:pPr>
              <a:r>
                <a:rPr lang="en-GB" dirty="0" smtClean="0"/>
                <a:t>Market overview</a:t>
              </a:r>
            </a:p>
            <a:p>
              <a:pPr marL="342900" indent="-342900" algn="ctr">
                <a:buAutoNum type="arabicPeriod"/>
              </a:pPr>
              <a:r>
                <a:rPr lang="en-GB" dirty="0" smtClean="0"/>
                <a:t>Technological architecture</a:t>
              </a:r>
            </a:p>
            <a:p>
              <a:pPr marL="342900" indent="-342900" algn="ctr">
                <a:buAutoNum type="arabicPeriod"/>
              </a:pPr>
              <a:r>
                <a:rPr lang="en-GB" dirty="0" smtClean="0"/>
                <a:t>Law and regulations</a:t>
              </a:r>
            </a:p>
            <a:p>
              <a:pPr marL="342900" indent="-342900" algn="ctr">
                <a:buAutoNum type="arabicPeriod"/>
              </a:pPr>
              <a:r>
                <a:rPr lang="en-GB" dirty="0" smtClean="0"/>
                <a:t>Social problems (social norm)</a:t>
              </a:r>
              <a:endParaRPr lang="en-GB" dirty="0"/>
            </a:p>
          </p:txBody>
        </p:sp>
        <p:sp>
          <p:nvSpPr>
            <p:cNvPr id="6" name="Line Callout 1 (Accent Bar) 5"/>
            <p:cNvSpPr/>
            <p:nvPr/>
          </p:nvSpPr>
          <p:spPr>
            <a:xfrm>
              <a:off x="9887032" y="782283"/>
              <a:ext cx="2305610" cy="2429724"/>
            </a:xfrm>
            <a:prstGeom prst="accentCallout1">
              <a:avLst>
                <a:gd name="adj1" fmla="val 49106"/>
                <a:gd name="adj2" fmla="val -3395"/>
                <a:gd name="adj3" fmla="val 87283"/>
                <a:gd name="adj4" fmla="val -78594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GB" b="1" dirty="0" smtClean="0"/>
                <a:t>Key Technologies:</a:t>
              </a:r>
            </a:p>
            <a:p>
              <a:pPr marL="342900" indent="-342900">
                <a:buAutoNum type="arabicPeriod"/>
              </a:pPr>
              <a:r>
                <a:rPr lang="en-GB" dirty="0" smtClean="0"/>
                <a:t>Cloud computing</a:t>
              </a:r>
            </a:p>
            <a:p>
              <a:pPr marL="342900" indent="-342900">
                <a:buAutoNum type="arabicPeriod"/>
              </a:pPr>
              <a:r>
                <a:rPr lang="en-GB" dirty="0" smtClean="0"/>
                <a:t>Big data analytics</a:t>
              </a:r>
            </a:p>
            <a:p>
              <a:pPr marL="342900" indent="-342900">
                <a:buAutoNum type="arabicPeriod"/>
              </a:pPr>
              <a:r>
                <a:rPr lang="en-GB" dirty="0" smtClean="0"/>
                <a:t>Machine learning</a:t>
              </a:r>
            </a:p>
            <a:p>
              <a:pPr marL="342900" indent="-342900">
                <a:buAutoNum type="arabicPeriod"/>
              </a:pPr>
              <a:r>
                <a:rPr lang="en-GB" dirty="0" smtClean="0"/>
                <a:t>Sensors</a:t>
              </a:r>
            </a:p>
            <a:p>
              <a:pPr marL="342900" indent="-342900">
                <a:buAutoNum type="arabicPeriod"/>
              </a:pPr>
              <a:r>
                <a:rPr lang="en-GB" dirty="0" smtClean="0"/>
                <a:t>Natural language processing</a:t>
              </a:r>
            </a:p>
            <a:p>
              <a:pPr marL="342900" indent="-342900">
                <a:buAutoNum type="arabicPeriod"/>
              </a:pPr>
              <a:r>
                <a:rPr lang="en-GB" dirty="0" smtClean="0"/>
                <a:t>Data security</a:t>
              </a:r>
            </a:p>
            <a:p>
              <a:pPr marL="342900" indent="-342900">
                <a:buAutoNum type="arabicPeriod"/>
              </a:pPr>
              <a:r>
                <a:rPr lang="en-GB" dirty="0" smtClean="0"/>
                <a:t>Battery</a:t>
              </a:r>
              <a:endParaRPr lang="en-GB" dirty="0" smtClean="0"/>
            </a:p>
          </p:txBody>
        </p:sp>
        <p:sp>
          <p:nvSpPr>
            <p:cNvPr id="17" name="Line Callout 1 (Accent Bar) 16"/>
            <p:cNvSpPr/>
            <p:nvPr/>
          </p:nvSpPr>
          <p:spPr>
            <a:xfrm>
              <a:off x="333449" y="241846"/>
              <a:ext cx="3345813" cy="1748550"/>
            </a:xfrm>
            <a:prstGeom prst="accentCallout1">
              <a:avLst>
                <a:gd name="adj1" fmla="val 79098"/>
                <a:gd name="adj2" fmla="val 102125"/>
                <a:gd name="adj3" fmla="val 178235"/>
                <a:gd name="adj4" fmla="val 138221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r"/>
              <a:r>
                <a:rPr lang="en-GB" b="1" dirty="0" smtClean="0"/>
                <a:t>Industry Applications</a:t>
              </a:r>
              <a:r>
                <a:rPr lang="en-GB" dirty="0" smtClean="0"/>
                <a:t>:</a:t>
              </a:r>
            </a:p>
            <a:p>
              <a:pPr algn="r"/>
              <a:r>
                <a:rPr lang="en-GB" dirty="0" smtClean="0"/>
                <a:t>1. Healthcare industry + examples</a:t>
              </a:r>
            </a:p>
            <a:p>
              <a:pPr algn="r"/>
              <a:r>
                <a:rPr lang="en-GB" dirty="0" smtClean="0"/>
                <a:t>2. Childcare industry + examples</a:t>
              </a:r>
            </a:p>
            <a:p>
              <a:pPr algn="r"/>
              <a:r>
                <a:rPr lang="en-GB" dirty="0"/>
                <a:t>3</a:t>
              </a:r>
              <a:r>
                <a:rPr lang="en-GB" dirty="0" smtClean="0"/>
                <a:t>. Customer service industry </a:t>
              </a:r>
              <a:r>
                <a:rPr lang="en-GB" dirty="0"/>
                <a:t>+ </a:t>
              </a:r>
              <a:r>
                <a:rPr lang="en-GB" dirty="0" smtClean="0"/>
                <a:t>examples</a:t>
              </a:r>
              <a:endParaRPr lang="en-GB" dirty="0" smtClean="0"/>
            </a:p>
          </p:txBody>
        </p:sp>
      </p:grpSp>
      <p:sp>
        <p:nvSpPr>
          <p:cNvPr id="20" name="Right Brace 19"/>
          <p:cNvSpPr/>
          <p:nvPr/>
        </p:nvSpPr>
        <p:spPr>
          <a:xfrm rot="5400000">
            <a:off x="5980888" y="-951690"/>
            <a:ext cx="291180" cy="11978640"/>
          </a:xfrm>
          <a:prstGeom prst="rightBrace">
            <a:avLst>
              <a:gd name="adj1" fmla="val 4232"/>
              <a:gd name="adj2" fmla="val 50565"/>
            </a:avLst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/>
          <p:cNvSpPr txBox="1"/>
          <p:nvPr/>
        </p:nvSpPr>
        <p:spPr>
          <a:xfrm>
            <a:off x="7150186" y="5274659"/>
            <a:ext cx="45460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Predictions: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dirty="0" smtClean="0"/>
              <a:t>1. </a:t>
            </a:r>
            <a:r>
              <a:rPr lang="en-GB" dirty="0"/>
              <a:t>P</a:t>
            </a:r>
            <a:r>
              <a:rPr lang="en-GB" dirty="0" smtClean="0"/>
              <a:t>opulation of humanoid robot (growth rate)</a:t>
            </a:r>
          </a:p>
          <a:p>
            <a:r>
              <a:rPr lang="en-GB" dirty="0" smtClean="0"/>
              <a:t>2. </a:t>
            </a:r>
            <a:r>
              <a:rPr lang="en-GB" dirty="0" smtClean="0"/>
              <a:t>Performance of humanoid robot</a:t>
            </a:r>
            <a:endParaRPr lang="en-GB" dirty="0" smtClean="0"/>
          </a:p>
          <a:p>
            <a:r>
              <a:rPr lang="en-GB" dirty="0" smtClean="0"/>
              <a:t>3. Market value</a:t>
            </a:r>
          </a:p>
          <a:p>
            <a:r>
              <a:rPr lang="en-GB" dirty="0" smtClean="0"/>
              <a:t>4. Price </a:t>
            </a:r>
            <a:endParaRPr lang="en-GB" dirty="0"/>
          </a:p>
        </p:txBody>
      </p:sp>
      <p:sp>
        <p:nvSpPr>
          <p:cNvPr id="22" name="Right Arrow 21"/>
          <p:cNvSpPr/>
          <p:nvPr/>
        </p:nvSpPr>
        <p:spPr>
          <a:xfrm>
            <a:off x="5622036" y="6102270"/>
            <a:ext cx="880291" cy="415323"/>
          </a:xfrm>
          <a:prstGeom prst="rightArrow">
            <a:avLst>
              <a:gd name="adj1" fmla="val 56289"/>
              <a:gd name="adj2" fmla="val 134906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/>
        </p:nvSpPr>
        <p:spPr>
          <a:xfrm>
            <a:off x="5185466" y="5629323"/>
            <a:ext cx="1746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u="sng" dirty="0" smtClean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Spatial Evolution</a:t>
            </a:r>
            <a:endParaRPr lang="en-GB" i="1" u="sng" dirty="0"/>
          </a:p>
        </p:txBody>
      </p:sp>
      <p:sp>
        <p:nvSpPr>
          <p:cNvPr id="24" name="Line Callout 2 (Accent Bar) 23"/>
          <p:cNvSpPr/>
          <p:nvPr/>
        </p:nvSpPr>
        <p:spPr>
          <a:xfrm>
            <a:off x="6172200" y="129080"/>
            <a:ext cx="2885514" cy="1352060"/>
          </a:xfrm>
          <a:prstGeom prst="accentCallout2">
            <a:avLst>
              <a:gd name="adj1" fmla="val 55375"/>
              <a:gd name="adj2" fmla="val -293"/>
              <a:gd name="adj3" fmla="val 89515"/>
              <a:gd name="adj4" fmla="val -22701"/>
              <a:gd name="adj5" fmla="val 160231"/>
              <a:gd name="adj6" fmla="val -25062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GB" dirty="0" smtClean="0"/>
              <a:t>Number of IP or patents</a:t>
            </a:r>
          </a:p>
          <a:p>
            <a:pPr marL="342900" indent="-342900">
              <a:buAutoNum type="arabicPeriod"/>
            </a:pPr>
            <a:r>
              <a:rPr lang="en-GB" dirty="0" smtClean="0"/>
              <a:t>Google trend</a:t>
            </a:r>
          </a:p>
          <a:p>
            <a:pPr marL="342900" indent="-342900">
              <a:buAutoNum type="arabicPeriod"/>
            </a:pPr>
            <a:r>
              <a:rPr lang="en-GB" dirty="0" smtClean="0"/>
              <a:t>Number of companies working on humanoid robots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492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493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280988" y="2342210"/>
            <a:ext cx="11514967" cy="1265303"/>
            <a:chOff x="381000" y="2943769"/>
            <a:chExt cx="11734800" cy="1282198"/>
          </a:xfrm>
        </p:grpSpPr>
        <p:sp>
          <p:nvSpPr>
            <p:cNvPr id="4" name="Rounded Rectangle 3"/>
            <p:cNvSpPr/>
            <p:nvPr/>
          </p:nvSpPr>
          <p:spPr>
            <a:xfrm>
              <a:off x="472440" y="3532994"/>
              <a:ext cx="11643360" cy="63646"/>
            </a:xfrm>
            <a:prstGeom prst="roundRect">
              <a:avLst>
                <a:gd name="adj" fmla="val 50000"/>
              </a:avLst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5" name="Flowchart: Connector 4"/>
            <p:cNvSpPr/>
            <p:nvPr/>
          </p:nvSpPr>
          <p:spPr>
            <a:xfrm>
              <a:off x="38100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6" name="Flowchart: Connector 5"/>
            <p:cNvSpPr/>
            <p:nvPr/>
          </p:nvSpPr>
          <p:spPr>
            <a:xfrm>
              <a:off x="209871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7" name="Flowchart: Connector 6"/>
            <p:cNvSpPr/>
            <p:nvPr/>
          </p:nvSpPr>
          <p:spPr>
            <a:xfrm>
              <a:off x="399609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8" name="Flowchart: Connector 7"/>
            <p:cNvSpPr/>
            <p:nvPr/>
          </p:nvSpPr>
          <p:spPr>
            <a:xfrm>
              <a:off x="5954028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9" name="Flowchart: Connector 8"/>
            <p:cNvSpPr/>
            <p:nvPr/>
          </p:nvSpPr>
          <p:spPr>
            <a:xfrm>
              <a:off x="7762374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10" name="Flowchart: Connector 9"/>
            <p:cNvSpPr/>
            <p:nvPr/>
          </p:nvSpPr>
          <p:spPr>
            <a:xfrm>
              <a:off x="9573528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11" name="Flowchart: Connector 10"/>
            <p:cNvSpPr/>
            <p:nvPr/>
          </p:nvSpPr>
          <p:spPr>
            <a:xfrm>
              <a:off x="11544700" y="3406140"/>
              <a:ext cx="289560" cy="289560"/>
            </a:xfrm>
            <a:prstGeom prst="flowChartConnec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10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69791" y="2958731"/>
              <a:ext cx="1074140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322 B.C.</a:t>
              </a:r>
              <a:endParaRPr lang="en-GB" sz="21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13428" y="3802415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1495</a:t>
              </a:r>
              <a:endParaRPr lang="en-GB" sz="21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342892" y="2943769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1898</a:t>
              </a:r>
              <a:endParaRPr lang="en-GB" sz="21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36660" y="3766439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1940</a:t>
              </a:r>
              <a:endParaRPr lang="en-GB" sz="21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173344" y="2961930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1950</a:t>
              </a:r>
              <a:endParaRPr lang="en-GB" sz="21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919528" y="3810469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1956</a:t>
              </a:r>
              <a:endParaRPr lang="en-GB" sz="21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987754" y="2961930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1962</a:t>
              </a:r>
              <a:endParaRPr lang="en-GB" sz="2100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69"/>
            <a:ext cx="1610734" cy="218407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530" y="3718328"/>
            <a:ext cx="2025400" cy="293122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/>
          <a:srcRect t="1953" r="602"/>
          <a:stretch/>
        </p:blipFill>
        <p:spPr>
          <a:xfrm>
            <a:off x="2617464" y="-15241"/>
            <a:ext cx="2705914" cy="233764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5690" y="3579894"/>
            <a:ext cx="1926846" cy="3278106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8418" y="86358"/>
            <a:ext cx="2800114" cy="204296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0500" y="3957739"/>
            <a:ext cx="3617120" cy="196449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8"/>
          <a:srcRect l="18021" b="12"/>
          <a:stretch/>
        </p:blipFill>
        <p:spPr>
          <a:xfrm>
            <a:off x="9502405" y="13369"/>
            <a:ext cx="2689595" cy="2202824"/>
          </a:xfrm>
          <a:prstGeom prst="rect">
            <a:avLst/>
          </a:prstGeom>
        </p:spPr>
      </p:pic>
      <p:cxnSp>
        <p:nvCxnSpPr>
          <p:cNvPr id="41" name="Straight Connector 40"/>
          <p:cNvCxnSpPr>
            <a:stCxn id="5" idx="0"/>
          </p:cNvCxnSpPr>
          <p:nvPr/>
        </p:nvCxnSpPr>
        <p:spPr>
          <a:xfrm flipV="1">
            <a:off x="423055" y="2225399"/>
            <a:ext cx="0" cy="57308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6" idx="4"/>
          </p:cNvCxnSpPr>
          <p:nvPr/>
        </p:nvCxnSpPr>
        <p:spPr>
          <a:xfrm flipH="1">
            <a:off x="2107659" y="3084233"/>
            <a:ext cx="928" cy="6097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7" idx="0"/>
            <a:endCxn id="20" idx="2"/>
          </p:cNvCxnSpPr>
          <p:nvPr/>
        </p:nvCxnSpPr>
        <p:spPr>
          <a:xfrm flipH="1" flipV="1">
            <a:off x="3970422" y="2322405"/>
            <a:ext cx="1" cy="47608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8" idx="4"/>
            <a:endCxn id="29" idx="0"/>
          </p:cNvCxnSpPr>
          <p:nvPr/>
        </p:nvCxnSpPr>
        <p:spPr>
          <a:xfrm>
            <a:off x="5891682" y="3084233"/>
            <a:ext cx="7431" cy="495661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9" idx="0"/>
          </p:cNvCxnSpPr>
          <p:nvPr/>
        </p:nvCxnSpPr>
        <p:spPr>
          <a:xfrm flipH="1" flipV="1">
            <a:off x="7651199" y="1952410"/>
            <a:ext cx="14953" cy="846078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10" idx="4"/>
          </p:cNvCxnSpPr>
          <p:nvPr/>
        </p:nvCxnSpPr>
        <p:spPr>
          <a:xfrm>
            <a:off x="9443376" y="3084233"/>
            <a:ext cx="1" cy="873506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endCxn id="11" idx="0"/>
          </p:cNvCxnSpPr>
          <p:nvPr/>
        </p:nvCxnSpPr>
        <p:spPr>
          <a:xfrm>
            <a:off x="11377620" y="2239950"/>
            <a:ext cx="1" cy="558538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27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55037" y="3049715"/>
            <a:ext cx="11207418" cy="1280560"/>
            <a:chOff x="198120" y="2956163"/>
            <a:chExt cx="11932920" cy="1309106"/>
          </a:xfrm>
        </p:grpSpPr>
        <p:grpSp>
          <p:nvGrpSpPr>
            <p:cNvPr id="22" name="Group 21"/>
            <p:cNvGrpSpPr/>
            <p:nvPr/>
          </p:nvGrpSpPr>
          <p:grpSpPr>
            <a:xfrm>
              <a:off x="198120" y="2956163"/>
              <a:ext cx="11932920" cy="1309106"/>
              <a:chOff x="198120" y="2956163"/>
              <a:chExt cx="11932920" cy="1309106"/>
            </a:xfrm>
          </p:grpSpPr>
          <p:grpSp>
            <p:nvGrpSpPr>
              <p:cNvPr id="4" name="Group 3"/>
              <p:cNvGrpSpPr/>
              <p:nvPr/>
            </p:nvGrpSpPr>
            <p:grpSpPr>
              <a:xfrm>
                <a:off x="198120" y="2956163"/>
                <a:ext cx="11734800" cy="1309106"/>
                <a:chOff x="381000" y="2956163"/>
                <a:chExt cx="11734800" cy="1309106"/>
              </a:xfrm>
            </p:grpSpPr>
            <p:sp>
              <p:nvSpPr>
                <p:cNvPr id="5" name="Rounded Rectangle 4"/>
                <p:cNvSpPr/>
                <p:nvPr/>
              </p:nvSpPr>
              <p:spPr>
                <a:xfrm>
                  <a:off x="472440" y="3532994"/>
                  <a:ext cx="11643360" cy="63646"/>
                </a:xfrm>
                <a:prstGeom prst="roundRect">
                  <a:avLst>
                    <a:gd name="adj" fmla="val 50000"/>
                  </a:avLst>
                </a:prstGeom>
              </p:spPr>
              <p:style>
                <a:lnRef idx="3">
                  <a:schemeClr val="lt1"/>
                </a:lnRef>
                <a:fillRef idx="1">
                  <a:schemeClr val="dk1"/>
                </a:fillRef>
                <a:effectRef idx="1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6" name="Flowchart: Connector 5"/>
                <p:cNvSpPr/>
                <p:nvPr/>
              </p:nvSpPr>
              <p:spPr>
                <a:xfrm>
                  <a:off x="38100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7" name="Flowchart: Connector 6"/>
                <p:cNvSpPr/>
                <p:nvPr/>
              </p:nvSpPr>
              <p:spPr>
                <a:xfrm>
                  <a:off x="194310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8" name="Flowchart: Connector 7"/>
                <p:cNvSpPr/>
                <p:nvPr/>
              </p:nvSpPr>
              <p:spPr>
                <a:xfrm>
                  <a:off x="362712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9" name="Flowchart: Connector 8"/>
                <p:cNvSpPr/>
                <p:nvPr/>
              </p:nvSpPr>
              <p:spPr>
                <a:xfrm>
                  <a:off x="531876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10" name="Flowchart: Connector 9"/>
                <p:cNvSpPr/>
                <p:nvPr/>
              </p:nvSpPr>
              <p:spPr>
                <a:xfrm>
                  <a:off x="706374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11" name="Flowchart: Connector 10"/>
                <p:cNvSpPr/>
                <p:nvPr/>
              </p:nvSpPr>
              <p:spPr>
                <a:xfrm>
                  <a:off x="877062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12" name="Flowchart: Connector 11"/>
                <p:cNvSpPr/>
                <p:nvPr/>
              </p:nvSpPr>
              <p:spPr>
                <a:xfrm>
                  <a:off x="10454640" y="3406140"/>
                  <a:ext cx="289560" cy="289560"/>
                </a:xfrm>
                <a:prstGeom prst="flowChartConnector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10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541936" y="2963272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1966</a:t>
                  </a:r>
                  <a:endParaRPr lang="en-GB" sz="2100" dirty="0"/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1323836" y="3834531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1977</a:t>
                  </a:r>
                  <a:endParaRPr lang="en-GB" sz="2100" dirty="0"/>
                </a:p>
              </p:txBody>
            </p:sp>
            <p:sp>
              <p:nvSpPr>
                <p:cNvPr id="15" name="TextBox 14"/>
                <p:cNvSpPr txBox="1"/>
                <p:nvPr/>
              </p:nvSpPr>
              <p:spPr>
                <a:xfrm>
                  <a:off x="2978362" y="2956163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1984</a:t>
                  </a:r>
                  <a:endParaRPr lang="en-GB" sz="21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4649830" y="3849771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1999</a:t>
                  </a:r>
                  <a:endParaRPr lang="en-GB" sz="2100" dirty="0"/>
                </a:p>
              </p:txBody>
            </p:sp>
            <p:sp>
              <p:nvSpPr>
                <p:cNvPr id="17" name="TextBox 16"/>
                <p:cNvSpPr txBox="1"/>
                <p:nvPr/>
              </p:nvSpPr>
              <p:spPr>
                <a:xfrm>
                  <a:off x="6394810" y="2956163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2000</a:t>
                  </a:r>
                  <a:endParaRPr lang="en-GB" sz="2100" dirty="0"/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8118903" y="3834531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2002</a:t>
                  </a:r>
                  <a:endParaRPr lang="en-GB" sz="2100" dirty="0"/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9823096" y="2960620"/>
                  <a:ext cx="729687" cy="4154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100" dirty="0" smtClean="0"/>
                    <a:t>2004</a:t>
                  </a:r>
                  <a:endParaRPr lang="en-GB" sz="2100" dirty="0"/>
                </a:p>
              </p:txBody>
            </p:sp>
          </p:grpSp>
          <p:sp>
            <p:nvSpPr>
              <p:cNvPr id="20" name="Flowchart: Connector 19"/>
              <p:cNvSpPr/>
              <p:nvPr/>
            </p:nvSpPr>
            <p:spPr>
              <a:xfrm>
                <a:off x="11841480" y="3406140"/>
                <a:ext cx="289560" cy="289560"/>
              </a:xfrm>
              <a:prstGeom prst="flowChartConnector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100"/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11205989" y="3834531"/>
              <a:ext cx="72968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100" dirty="0" smtClean="0"/>
                <a:t>2014</a:t>
              </a:r>
              <a:endParaRPr lang="en-GB" sz="2100" dirty="0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462" y="244657"/>
            <a:ext cx="1250887" cy="25948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775" y="4354669"/>
            <a:ext cx="1852731" cy="250333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8594" y="621774"/>
            <a:ext cx="2142362" cy="2113869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030" y="4679944"/>
            <a:ext cx="1873069" cy="183067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2096" y="152399"/>
            <a:ext cx="1650715" cy="284868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7"/>
          <a:srcRect l="20812" b="-2915"/>
          <a:stretch/>
        </p:blipFill>
        <p:spPr>
          <a:xfrm>
            <a:off x="6668340" y="4554551"/>
            <a:ext cx="2532483" cy="203739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57768" y="189851"/>
            <a:ext cx="1588848" cy="2897902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97560" y="4495051"/>
            <a:ext cx="2585879" cy="2089903"/>
          </a:xfrm>
          <a:prstGeom prst="rect">
            <a:avLst/>
          </a:prstGeom>
        </p:spPr>
      </p:pic>
      <p:cxnSp>
        <p:nvCxnSpPr>
          <p:cNvPr id="39" name="Straight Connector 38"/>
          <p:cNvCxnSpPr>
            <a:endCxn id="6" idx="0"/>
          </p:cNvCxnSpPr>
          <p:nvPr/>
        </p:nvCxnSpPr>
        <p:spPr>
          <a:xfrm>
            <a:off x="191015" y="2839530"/>
            <a:ext cx="0" cy="65035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7" idx="4"/>
            <a:endCxn id="3" idx="0"/>
          </p:cNvCxnSpPr>
          <p:nvPr/>
        </p:nvCxnSpPr>
        <p:spPr>
          <a:xfrm flipH="1">
            <a:off x="1658140" y="3773126"/>
            <a:ext cx="1" cy="58154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21" idx="2"/>
            <a:endCxn id="8" idx="0"/>
          </p:cNvCxnSpPr>
          <p:nvPr/>
        </p:nvCxnSpPr>
        <p:spPr>
          <a:xfrm>
            <a:off x="3239775" y="2735643"/>
            <a:ext cx="1" cy="754237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9" idx="4"/>
            <a:endCxn id="33" idx="0"/>
          </p:cNvCxnSpPr>
          <p:nvPr/>
        </p:nvCxnSpPr>
        <p:spPr>
          <a:xfrm flipH="1">
            <a:off x="4828566" y="3773126"/>
            <a:ext cx="1" cy="90681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34" idx="2"/>
          </p:cNvCxnSpPr>
          <p:nvPr/>
        </p:nvCxnSpPr>
        <p:spPr>
          <a:xfrm flipH="1">
            <a:off x="6467453" y="3001080"/>
            <a:ext cx="1" cy="612888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4"/>
          </p:cNvCxnSpPr>
          <p:nvPr/>
        </p:nvCxnSpPr>
        <p:spPr>
          <a:xfrm flipH="1">
            <a:off x="8070558" y="3773126"/>
            <a:ext cx="1" cy="78142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6" idx="2"/>
            <a:endCxn id="12" idx="0"/>
          </p:cNvCxnSpPr>
          <p:nvPr/>
        </p:nvCxnSpPr>
        <p:spPr>
          <a:xfrm>
            <a:off x="9652192" y="3087753"/>
            <a:ext cx="1" cy="402127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20" idx="4"/>
          </p:cNvCxnSpPr>
          <p:nvPr/>
        </p:nvCxnSpPr>
        <p:spPr>
          <a:xfrm>
            <a:off x="11126477" y="3773126"/>
            <a:ext cx="0" cy="677538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68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99"/>
          <p:cNvGrpSpPr/>
          <p:nvPr/>
        </p:nvGrpSpPr>
        <p:grpSpPr>
          <a:xfrm>
            <a:off x="-793253" y="-228599"/>
            <a:ext cx="14143493" cy="8074941"/>
            <a:chOff x="-150241" y="-36972"/>
            <a:chExt cx="12426983" cy="6908977"/>
          </a:xfrm>
        </p:grpSpPr>
        <p:grpSp>
          <p:nvGrpSpPr>
            <p:cNvPr id="92" name="Group 91"/>
            <p:cNvGrpSpPr/>
            <p:nvPr/>
          </p:nvGrpSpPr>
          <p:grpSpPr>
            <a:xfrm>
              <a:off x="-27378" y="-16815"/>
              <a:ext cx="12304120" cy="6888820"/>
              <a:chOff x="-59462" y="-16815"/>
              <a:chExt cx="12304120" cy="6888820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-59462" y="6352039"/>
                <a:ext cx="12304120" cy="519966"/>
                <a:chOff x="-137519" y="6095566"/>
                <a:chExt cx="12304120" cy="519966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5987872" y="6095566"/>
                  <a:ext cx="6178729" cy="519966"/>
                  <a:chOff x="-196242" y="3406140"/>
                  <a:chExt cx="12787295" cy="1028972"/>
                </a:xfrm>
              </p:grpSpPr>
              <p:grpSp>
                <p:nvGrpSpPr>
                  <p:cNvPr id="21" name="Group 20"/>
                  <p:cNvGrpSpPr/>
                  <p:nvPr/>
                </p:nvGrpSpPr>
                <p:grpSpPr>
                  <a:xfrm>
                    <a:off x="-196242" y="3406140"/>
                    <a:ext cx="12327282" cy="1028972"/>
                    <a:chOff x="-196242" y="3406140"/>
                    <a:chExt cx="12327282" cy="1028972"/>
                  </a:xfrm>
                </p:grpSpPr>
                <p:grpSp>
                  <p:nvGrpSpPr>
                    <p:cNvPr id="23" name="Group 22"/>
                    <p:cNvGrpSpPr/>
                    <p:nvPr/>
                  </p:nvGrpSpPr>
                  <p:grpSpPr>
                    <a:xfrm>
                      <a:off x="-196242" y="3406140"/>
                      <a:ext cx="12129162" cy="1028972"/>
                      <a:chOff x="-13362" y="3406140"/>
                      <a:chExt cx="12129162" cy="1028972"/>
                    </a:xfrm>
                  </p:grpSpPr>
                  <p:sp>
                    <p:nvSpPr>
                      <p:cNvPr id="25" name="Rounded Rectangle 24"/>
                      <p:cNvSpPr/>
                      <p:nvPr/>
                    </p:nvSpPr>
                    <p:spPr>
                      <a:xfrm>
                        <a:off x="472440" y="3532994"/>
                        <a:ext cx="11643360" cy="63646"/>
                      </a:xfrm>
                      <a:prstGeom prst="roundRect">
                        <a:avLst>
                          <a:gd name="adj" fmla="val 50000"/>
                        </a:avLst>
                      </a:prstGeom>
                    </p:spPr>
                    <p:style>
                      <a:lnRef idx="3">
                        <a:schemeClr val="lt1"/>
                      </a:lnRef>
                      <a:fillRef idx="1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1300"/>
                      </a:p>
                    </p:txBody>
                  </p:sp>
                  <p:sp>
                    <p:nvSpPr>
                      <p:cNvPr id="26" name="Flowchart: Connector 25"/>
                      <p:cNvSpPr/>
                      <p:nvPr/>
                    </p:nvSpPr>
                    <p:spPr>
                      <a:xfrm>
                        <a:off x="381000" y="3406140"/>
                        <a:ext cx="289560" cy="289560"/>
                      </a:xfrm>
                      <a:prstGeom prst="flowChartConnector">
                        <a:avLst/>
                      </a:prstGeom>
                    </p:spPr>
                    <p:style>
                      <a:lnRef idx="3">
                        <a:schemeClr val="lt1"/>
                      </a:lnRef>
                      <a:fillRef idx="1">
                        <a:schemeClr val="accent2"/>
                      </a:fillRef>
                      <a:effectRef idx="1">
                        <a:schemeClr val="accent2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1300"/>
                      </a:p>
                    </p:txBody>
                  </p:sp>
                  <p:sp>
                    <p:nvSpPr>
                      <p:cNvPr id="27" name="Flowchart: Connector 26"/>
                      <p:cNvSpPr/>
                      <p:nvPr/>
                    </p:nvSpPr>
                    <p:spPr>
                      <a:xfrm>
                        <a:off x="1943100" y="3406140"/>
                        <a:ext cx="289560" cy="289560"/>
                      </a:xfrm>
                      <a:prstGeom prst="flowChartConnector">
                        <a:avLst/>
                      </a:prstGeom>
                    </p:spPr>
                    <p:style>
                      <a:lnRef idx="3">
                        <a:schemeClr val="lt1"/>
                      </a:lnRef>
                      <a:fillRef idx="1">
                        <a:schemeClr val="accent2"/>
                      </a:fillRef>
                      <a:effectRef idx="1">
                        <a:schemeClr val="accent2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1300"/>
                      </a:p>
                    </p:txBody>
                  </p:sp>
                  <p:sp>
                    <p:nvSpPr>
                      <p:cNvPr id="28" name="Flowchart: Connector 27"/>
                      <p:cNvSpPr/>
                      <p:nvPr/>
                    </p:nvSpPr>
                    <p:spPr>
                      <a:xfrm>
                        <a:off x="3627120" y="3406140"/>
                        <a:ext cx="289560" cy="289560"/>
                      </a:xfrm>
                      <a:prstGeom prst="flowChartConnector">
                        <a:avLst/>
                      </a:prstGeom>
                    </p:spPr>
                    <p:style>
                      <a:lnRef idx="3">
                        <a:schemeClr val="lt1"/>
                      </a:lnRef>
                      <a:fillRef idx="1">
                        <a:schemeClr val="accent2"/>
                      </a:fillRef>
                      <a:effectRef idx="1">
                        <a:schemeClr val="accent2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1300"/>
                      </a:p>
                    </p:txBody>
                  </p:sp>
                  <p:sp>
                    <p:nvSpPr>
                      <p:cNvPr id="29" name="Flowchart: Connector 28"/>
                      <p:cNvSpPr/>
                      <p:nvPr/>
                    </p:nvSpPr>
                    <p:spPr>
                      <a:xfrm>
                        <a:off x="5318760" y="3406140"/>
                        <a:ext cx="289560" cy="289560"/>
                      </a:xfrm>
                      <a:prstGeom prst="flowChartConnector">
                        <a:avLst/>
                      </a:prstGeom>
                    </p:spPr>
                    <p:style>
                      <a:lnRef idx="3">
                        <a:schemeClr val="lt1"/>
                      </a:lnRef>
                      <a:fillRef idx="1">
                        <a:schemeClr val="accent2"/>
                      </a:fillRef>
                      <a:effectRef idx="1">
                        <a:schemeClr val="accent2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1300"/>
                      </a:p>
                    </p:txBody>
                  </p:sp>
                  <p:sp>
                    <p:nvSpPr>
                      <p:cNvPr id="30" name="Flowchart: Connector 29"/>
                      <p:cNvSpPr/>
                      <p:nvPr/>
                    </p:nvSpPr>
                    <p:spPr>
                      <a:xfrm>
                        <a:off x="7063740" y="3406140"/>
                        <a:ext cx="289560" cy="289560"/>
                      </a:xfrm>
                      <a:prstGeom prst="flowChartConnector">
                        <a:avLst/>
                      </a:prstGeom>
                    </p:spPr>
                    <p:style>
                      <a:lnRef idx="3">
                        <a:schemeClr val="lt1"/>
                      </a:lnRef>
                      <a:fillRef idx="1">
                        <a:schemeClr val="accent2"/>
                      </a:fillRef>
                      <a:effectRef idx="1">
                        <a:schemeClr val="accent2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1300"/>
                      </a:p>
                    </p:txBody>
                  </p:sp>
                  <p:sp>
                    <p:nvSpPr>
                      <p:cNvPr id="31" name="Flowchart: Connector 30"/>
                      <p:cNvSpPr/>
                      <p:nvPr/>
                    </p:nvSpPr>
                    <p:spPr>
                      <a:xfrm>
                        <a:off x="8770620" y="3406140"/>
                        <a:ext cx="289560" cy="289560"/>
                      </a:xfrm>
                      <a:prstGeom prst="flowChartConnector">
                        <a:avLst/>
                      </a:prstGeom>
                    </p:spPr>
                    <p:style>
                      <a:lnRef idx="3">
                        <a:schemeClr val="lt1"/>
                      </a:lnRef>
                      <a:fillRef idx="1">
                        <a:schemeClr val="accent2"/>
                      </a:fillRef>
                      <a:effectRef idx="1">
                        <a:schemeClr val="accent2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1300"/>
                      </a:p>
                    </p:txBody>
                  </p:sp>
                  <p:sp>
                    <p:nvSpPr>
                      <p:cNvPr id="32" name="Flowchart: Connector 31"/>
                      <p:cNvSpPr/>
                      <p:nvPr/>
                    </p:nvSpPr>
                    <p:spPr>
                      <a:xfrm>
                        <a:off x="10454640" y="3406140"/>
                        <a:ext cx="289560" cy="289560"/>
                      </a:xfrm>
                      <a:prstGeom prst="flowChartConnector">
                        <a:avLst/>
                      </a:prstGeom>
                    </p:spPr>
                    <p:style>
                      <a:lnRef idx="3">
                        <a:schemeClr val="lt1"/>
                      </a:lnRef>
                      <a:fillRef idx="1">
                        <a:schemeClr val="accent2"/>
                      </a:fillRef>
                      <a:effectRef idx="1">
                        <a:schemeClr val="accent2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1300"/>
                      </a:p>
                    </p:txBody>
                  </p:sp>
                  <p:sp>
                    <p:nvSpPr>
                      <p:cNvPr id="33" name="TextBox 32"/>
                      <p:cNvSpPr txBox="1"/>
                      <p:nvPr/>
                    </p:nvSpPr>
                    <p:spPr>
                      <a:xfrm>
                        <a:off x="-13362" y="3835115"/>
                        <a:ext cx="1085494" cy="57861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GB" sz="1300" dirty="0" smtClean="0"/>
                          <a:t>1966</a:t>
                        </a:r>
                        <a:endParaRPr lang="en-GB" sz="1300" dirty="0"/>
                      </a:p>
                    </p:txBody>
                  </p:sp>
                  <p:sp>
                    <p:nvSpPr>
                      <p:cNvPr id="34" name="TextBox 33"/>
                      <p:cNvSpPr txBox="1"/>
                      <p:nvPr/>
                    </p:nvSpPr>
                    <p:spPr>
                      <a:xfrm>
                        <a:off x="1545130" y="3834530"/>
                        <a:ext cx="1085494" cy="57861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GB" sz="1300" dirty="0" smtClean="0"/>
                          <a:t>1977</a:t>
                        </a:r>
                        <a:endParaRPr lang="en-GB" sz="1300" dirty="0"/>
                      </a:p>
                    </p:txBody>
                  </p:sp>
                  <p:sp>
                    <p:nvSpPr>
                      <p:cNvPr id="35" name="TextBox 34"/>
                      <p:cNvSpPr txBox="1"/>
                      <p:nvPr/>
                    </p:nvSpPr>
                    <p:spPr>
                      <a:xfrm>
                        <a:off x="3221943" y="3818181"/>
                        <a:ext cx="1085494" cy="57861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GB" sz="1300" dirty="0" smtClean="0"/>
                          <a:t>1984</a:t>
                        </a:r>
                        <a:endParaRPr lang="en-GB" sz="1300" dirty="0"/>
                      </a:p>
                    </p:txBody>
                  </p:sp>
                  <p:sp>
                    <p:nvSpPr>
                      <p:cNvPr id="36" name="TextBox 35"/>
                      <p:cNvSpPr txBox="1"/>
                      <p:nvPr/>
                    </p:nvSpPr>
                    <p:spPr>
                      <a:xfrm>
                        <a:off x="4920789" y="3838920"/>
                        <a:ext cx="1085494" cy="57861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GB" sz="1300" dirty="0" smtClean="0"/>
                          <a:t>1999</a:t>
                        </a:r>
                        <a:endParaRPr lang="en-GB" sz="1300" dirty="0"/>
                      </a:p>
                    </p:txBody>
                  </p:sp>
                  <p:sp>
                    <p:nvSpPr>
                      <p:cNvPr id="37" name="TextBox 36"/>
                      <p:cNvSpPr txBox="1"/>
                      <p:nvPr/>
                    </p:nvSpPr>
                    <p:spPr>
                      <a:xfrm>
                        <a:off x="6665770" y="3856495"/>
                        <a:ext cx="1085494" cy="57861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GB" sz="1300" dirty="0" smtClean="0"/>
                          <a:t>2000</a:t>
                        </a:r>
                        <a:endParaRPr lang="en-GB" sz="1300" dirty="0"/>
                      </a:p>
                    </p:txBody>
                  </p:sp>
                  <p:sp>
                    <p:nvSpPr>
                      <p:cNvPr id="38" name="TextBox 37"/>
                      <p:cNvSpPr txBox="1"/>
                      <p:nvPr/>
                    </p:nvSpPr>
                    <p:spPr>
                      <a:xfrm>
                        <a:off x="8372650" y="3834530"/>
                        <a:ext cx="1085494" cy="57861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GB" sz="1300" dirty="0" smtClean="0"/>
                          <a:t>2002</a:t>
                        </a:r>
                        <a:endParaRPr lang="en-GB" sz="1300" dirty="0"/>
                      </a:p>
                    </p:txBody>
                  </p:sp>
                  <p:sp>
                    <p:nvSpPr>
                      <p:cNvPr id="39" name="TextBox 38"/>
                      <p:cNvSpPr txBox="1"/>
                      <p:nvPr/>
                    </p:nvSpPr>
                    <p:spPr>
                      <a:xfrm>
                        <a:off x="10056672" y="3856496"/>
                        <a:ext cx="1085494" cy="57861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GB" sz="1300" dirty="0" smtClean="0"/>
                          <a:t>2004</a:t>
                        </a:r>
                        <a:endParaRPr lang="en-GB" sz="1300" dirty="0"/>
                      </a:p>
                    </p:txBody>
                  </p:sp>
                </p:grpSp>
                <p:sp>
                  <p:nvSpPr>
                    <p:cNvPr id="24" name="Flowchart: Connector 23"/>
                    <p:cNvSpPr/>
                    <p:nvPr/>
                  </p:nvSpPr>
                  <p:spPr>
                    <a:xfrm>
                      <a:off x="11841480" y="3406140"/>
                      <a:ext cx="289560" cy="289560"/>
                    </a:xfrm>
                    <a:prstGeom prst="flowChartConnector">
                      <a:avLst/>
                    </a:prstGeom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00"/>
                    </a:p>
                  </p:txBody>
                </p:sp>
              </p:grpSp>
              <p:sp>
                <p:nvSpPr>
                  <p:cNvPr id="22" name="TextBox 21"/>
                  <p:cNvSpPr txBox="1"/>
                  <p:nvPr/>
                </p:nvSpPr>
                <p:spPr>
                  <a:xfrm>
                    <a:off x="11505559" y="3834530"/>
                    <a:ext cx="1085494" cy="57861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300" dirty="0" smtClean="0"/>
                      <a:t>2014</a:t>
                    </a:r>
                    <a:endParaRPr lang="en-GB" sz="1300" dirty="0"/>
                  </a:p>
                </p:txBody>
              </p:sp>
            </p:grpSp>
            <p:grpSp>
              <p:nvGrpSpPr>
                <p:cNvPr id="53" name="Group 52"/>
                <p:cNvGrpSpPr/>
                <p:nvPr/>
              </p:nvGrpSpPr>
              <p:grpSpPr>
                <a:xfrm>
                  <a:off x="-137519" y="6108510"/>
                  <a:ext cx="6281867" cy="504439"/>
                  <a:chOff x="-137519" y="6108510"/>
                  <a:chExt cx="6281867" cy="504439"/>
                </a:xfrm>
              </p:grpSpPr>
              <p:grpSp>
                <p:nvGrpSpPr>
                  <p:cNvPr id="4" name="Group 3"/>
                  <p:cNvGrpSpPr/>
                  <p:nvPr/>
                </p:nvGrpSpPr>
                <p:grpSpPr>
                  <a:xfrm>
                    <a:off x="-137519" y="6108510"/>
                    <a:ext cx="6033189" cy="504439"/>
                    <a:chOff x="-74873" y="3406140"/>
                    <a:chExt cx="12190673" cy="1008581"/>
                  </a:xfrm>
                </p:grpSpPr>
                <p:sp>
                  <p:nvSpPr>
                    <p:cNvPr id="5" name="Rounded Rectangle 4"/>
                    <p:cNvSpPr/>
                    <p:nvPr/>
                  </p:nvSpPr>
                  <p:spPr>
                    <a:xfrm>
                      <a:off x="472440" y="3532994"/>
                      <a:ext cx="11643360" cy="63646"/>
                    </a:xfrm>
                    <a:prstGeom prst="roundRect">
                      <a:avLst>
                        <a:gd name="adj" fmla="val 50000"/>
                      </a:avLst>
                    </a:prstGeom>
                  </p:spPr>
                  <p:style>
                    <a:lnRef idx="3">
                      <a:schemeClr val="lt1"/>
                    </a:lnRef>
                    <a:fillRef idx="1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00"/>
                    </a:p>
                  </p:txBody>
                </p:sp>
                <p:sp>
                  <p:nvSpPr>
                    <p:cNvPr id="6" name="Flowchart: Connector 5"/>
                    <p:cNvSpPr/>
                    <p:nvPr/>
                  </p:nvSpPr>
                  <p:spPr>
                    <a:xfrm>
                      <a:off x="381000" y="3406140"/>
                      <a:ext cx="289560" cy="289560"/>
                    </a:xfrm>
                    <a:prstGeom prst="flowChartConnector">
                      <a:avLst/>
                    </a:prstGeom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00"/>
                    </a:p>
                  </p:txBody>
                </p:sp>
                <p:sp>
                  <p:nvSpPr>
                    <p:cNvPr id="7" name="Flowchart: Connector 6"/>
                    <p:cNvSpPr/>
                    <p:nvPr/>
                  </p:nvSpPr>
                  <p:spPr>
                    <a:xfrm>
                      <a:off x="2098710" y="3406140"/>
                      <a:ext cx="289560" cy="289560"/>
                    </a:xfrm>
                    <a:prstGeom prst="flowChartConnector">
                      <a:avLst/>
                    </a:prstGeom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00"/>
                    </a:p>
                  </p:txBody>
                </p:sp>
                <p:sp>
                  <p:nvSpPr>
                    <p:cNvPr id="8" name="Flowchart: Connector 7"/>
                    <p:cNvSpPr/>
                    <p:nvPr/>
                  </p:nvSpPr>
                  <p:spPr>
                    <a:xfrm>
                      <a:off x="3996090" y="3406140"/>
                      <a:ext cx="289560" cy="289560"/>
                    </a:xfrm>
                    <a:prstGeom prst="flowChartConnector">
                      <a:avLst/>
                    </a:prstGeom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00"/>
                    </a:p>
                  </p:txBody>
                </p:sp>
                <p:sp>
                  <p:nvSpPr>
                    <p:cNvPr id="9" name="Flowchart: Connector 8"/>
                    <p:cNvSpPr/>
                    <p:nvPr/>
                  </p:nvSpPr>
                  <p:spPr>
                    <a:xfrm>
                      <a:off x="5954028" y="3406140"/>
                      <a:ext cx="289560" cy="289560"/>
                    </a:xfrm>
                    <a:prstGeom prst="flowChartConnector">
                      <a:avLst/>
                    </a:prstGeom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00"/>
                    </a:p>
                  </p:txBody>
                </p:sp>
                <p:sp>
                  <p:nvSpPr>
                    <p:cNvPr id="10" name="Flowchart: Connector 9"/>
                    <p:cNvSpPr/>
                    <p:nvPr/>
                  </p:nvSpPr>
                  <p:spPr>
                    <a:xfrm>
                      <a:off x="7762374" y="3406140"/>
                      <a:ext cx="289560" cy="289560"/>
                    </a:xfrm>
                    <a:prstGeom prst="flowChartConnector">
                      <a:avLst/>
                    </a:prstGeom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00"/>
                    </a:p>
                  </p:txBody>
                </p:sp>
                <p:sp>
                  <p:nvSpPr>
                    <p:cNvPr id="11" name="Flowchart: Connector 10"/>
                    <p:cNvSpPr/>
                    <p:nvPr/>
                  </p:nvSpPr>
                  <p:spPr>
                    <a:xfrm>
                      <a:off x="9573528" y="3406140"/>
                      <a:ext cx="289560" cy="289560"/>
                    </a:xfrm>
                    <a:prstGeom prst="flowChartConnector">
                      <a:avLst/>
                    </a:prstGeom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00"/>
                    </a:p>
                  </p:txBody>
                </p:sp>
                <p:sp>
                  <p:nvSpPr>
                    <p:cNvPr id="12" name="Flowchart: Connector 11"/>
                    <p:cNvSpPr/>
                    <p:nvPr/>
                  </p:nvSpPr>
                  <p:spPr>
                    <a:xfrm>
                      <a:off x="11090896" y="3406141"/>
                      <a:ext cx="289560" cy="289559"/>
                    </a:xfrm>
                    <a:prstGeom prst="flowChartConnector">
                      <a:avLst/>
                    </a:prstGeom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1300"/>
                    </a:p>
                  </p:txBody>
                </p:sp>
                <p:sp>
                  <p:nvSpPr>
                    <p:cNvPr id="13" name="TextBox 12"/>
                    <p:cNvSpPr txBox="1"/>
                    <p:nvPr/>
                  </p:nvSpPr>
                  <p:spPr>
                    <a:xfrm>
                      <a:off x="-74873" y="3802183"/>
                      <a:ext cx="1490863" cy="58460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GB" sz="1300" dirty="0" smtClean="0"/>
                        <a:t>322 B.C.</a:t>
                      </a:r>
                      <a:endParaRPr lang="en-GB" sz="1300" dirty="0"/>
                    </a:p>
                  </p:txBody>
                </p:sp>
                <p:sp>
                  <p:nvSpPr>
                    <p:cNvPr id="14" name="TextBox 13"/>
                    <p:cNvSpPr txBox="1"/>
                    <p:nvPr/>
                  </p:nvSpPr>
                  <p:spPr>
                    <a:xfrm>
                      <a:off x="1741789" y="3808056"/>
                      <a:ext cx="1059811" cy="58460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GB" sz="1300" dirty="0" smtClean="0"/>
                        <a:t>1495</a:t>
                      </a:r>
                      <a:endParaRPr lang="en-GB" sz="1300" dirty="0"/>
                    </a:p>
                  </p:txBody>
                </p:sp>
                <p:sp>
                  <p:nvSpPr>
                    <p:cNvPr id="15" name="TextBox 14"/>
                    <p:cNvSpPr txBox="1"/>
                    <p:nvPr/>
                  </p:nvSpPr>
                  <p:spPr>
                    <a:xfrm>
                      <a:off x="3567935" y="3784101"/>
                      <a:ext cx="1059811" cy="58460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GB" sz="1300" dirty="0" smtClean="0"/>
                        <a:t>1898</a:t>
                      </a:r>
                      <a:endParaRPr lang="en-GB" sz="1300" dirty="0"/>
                    </a:p>
                  </p:txBody>
                </p:sp>
                <p:sp>
                  <p:nvSpPr>
                    <p:cNvPr id="16" name="TextBox 15"/>
                    <p:cNvSpPr txBox="1"/>
                    <p:nvPr/>
                  </p:nvSpPr>
                  <p:spPr>
                    <a:xfrm>
                      <a:off x="5532534" y="3790770"/>
                      <a:ext cx="1059812" cy="58460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GB" sz="1300" dirty="0" smtClean="0"/>
                        <a:t>1940</a:t>
                      </a:r>
                      <a:endParaRPr lang="en-GB" sz="1300" dirty="0"/>
                    </a:p>
                  </p:txBody>
                </p:sp>
                <p:sp>
                  <p:nvSpPr>
                    <p:cNvPr id="17" name="TextBox 16"/>
                    <p:cNvSpPr txBox="1"/>
                    <p:nvPr/>
                  </p:nvSpPr>
                  <p:spPr>
                    <a:xfrm>
                      <a:off x="7370783" y="3791657"/>
                      <a:ext cx="1059811" cy="58460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GB" sz="1300" dirty="0" smtClean="0"/>
                        <a:t>1950</a:t>
                      </a:r>
                      <a:endParaRPr lang="en-GB" sz="1300" dirty="0"/>
                    </a:p>
                  </p:txBody>
                </p:sp>
                <p:sp>
                  <p:nvSpPr>
                    <p:cNvPr id="18" name="TextBox 17"/>
                    <p:cNvSpPr txBox="1"/>
                    <p:nvPr/>
                  </p:nvSpPr>
                  <p:spPr>
                    <a:xfrm>
                      <a:off x="9188401" y="3811862"/>
                      <a:ext cx="1059812" cy="58460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GB" sz="1300" dirty="0" smtClean="0"/>
                        <a:t>1956</a:t>
                      </a:r>
                      <a:endParaRPr lang="en-GB" sz="1300" dirty="0"/>
                    </a:p>
                  </p:txBody>
                </p:sp>
                <p:sp>
                  <p:nvSpPr>
                    <p:cNvPr id="19" name="TextBox 18"/>
                    <p:cNvSpPr txBox="1"/>
                    <p:nvPr/>
                  </p:nvSpPr>
                  <p:spPr>
                    <a:xfrm>
                      <a:off x="10760961" y="3830119"/>
                      <a:ext cx="1059811" cy="58460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GB" sz="1300" dirty="0" smtClean="0"/>
                        <a:t>1962</a:t>
                      </a:r>
                      <a:endParaRPr lang="en-GB" sz="1300" dirty="0"/>
                    </a:p>
                  </p:txBody>
                </p:sp>
              </p:grpSp>
              <p:cxnSp>
                <p:nvCxnSpPr>
                  <p:cNvPr id="44" name="Straight Connector 43"/>
                  <p:cNvCxnSpPr/>
                  <p:nvPr/>
                </p:nvCxnSpPr>
                <p:spPr>
                  <a:xfrm flipV="1">
                    <a:off x="5800842" y="6186233"/>
                    <a:ext cx="343506" cy="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88" name="Group 87"/>
              <p:cNvGrpSpPr/>
              <p:nvPr/>
            </p:nvGrpSpPr>
            <p:grpSpPr>
              <a:xfrm>
                <a:off x="229244" y="-16815"/>
                <a:ext cx="11789213" cy="6526624"/>
                <a:chOff x="261328" y="-16815"/>
                <a:chExt cx="11789213" cy="6526624"/>
              </a:xfrm>
            </p:grpSpPr>
            <p:pic>
              <p:nvPicPr>
                <p:cNvPr id="55" name="Picture 54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229" t="11920" r="16376" b="10277"/>
                <a:stretch/>
              </p:blipFill>
              <p:spPr>
                <a:xfrm>
                  <a:off x="452561" y="-16815"/>
                  <a:ext cx="11597980" cy="6086132"/>
                </a:xfrm>
                <a:prstGeom prst="rect">
                  <a:avLst/>
                </a:prstGeom>
              </p:spPr>
            </p:pic>
            <p:sp>
              <p:nvSpPr>
                <p:cNvPr id="57" name="TextBox 56"/>
                <p:cNvSpPr txBox="1"/>
                <p:nvPr/>
              </p:nvSpPr>
              <p:spPr>
                <a:xfrm>
                  <a:off x="1725406" y="2353181"/>
                  <a:ext cx="695029" cy="292388"/>
                </a:xfrm>
                <a:prstGeom prst="rect">
                  <a:avLst/>
                </a:prstGeom>
                <a:solidFill>
                  <a:srgbClr val="FFC000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300" dirty="0" smtClean="0"/>
                    <a:t>Greece</a:t>
                  </a:r>
                  <a:endParaRPr lang="en-GB" sz="1300" dirty="0"/>
                </a:p>
              </p:txBody>
            </p: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261328" y="2681070"/>
                  <a:ext cx="1611440" cy="3756328"/>
                </a:xfrm>
                <a:prstGeom prst="line">
                  <a:avLst/>
                </a:prstGeom>
                <a:ln w="31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61" name="TextBox 60"/>
                <p:cNvSpPr txBox="1"/>
                <p:nvPr/>
              </p:nvSpPr>
              <p:spPr>
                <a:xfrm>
                  <a:off x="1454319" y="2057509"/>
                  <a:ext cx="517353" cy="292388"/>
                </a:xfrm>
                <a:prstGeom prst="rect">
                  <a:avLst/>
                </a:prstGeom>
                <a:solidFill>
                  <a:srgbClr val="FFC000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300" dirty="0" smtClean="0"/>
                    <a:t>Italy</a:t>
                  </a:r>
                  <a:endParaRPr lang="en-GB" sz="1300" dirty="0"/>
                </a:p>
              </p:txBody>
            </p:sp>
            <p:cxnSp>
              <p:nvCxnSpPr>
                <p:cNvPr id="63" name="Straight Connector 62"/>
                <p:cNvCxnSpPr>
                  <a:stCxn id="7" idx="4"/>
                </p:cNvCxnSpPr>
                <p:nvPr/>
              </p:nvCxnSpPr>
              <p:spPr>
                <a:xfrm flipV="1">
                  <a:off x="1087901" y="2389016"/>
                  <a:ext cx="637505" cy="4120793"/>
                </a:xfrm>
                <a:prstGeom prst="line">
                  <a:avLst/>
                </a:prstGeom>
                <a:ln w="31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66" name="TextBox 65"/>
                <p:cNvSpPr txBox="1"/>
                <p:nvPr/>
              </p:nvSpPr>
              <p:spPr>
                <a:xfrm>
                  <a:off x="8966451" y="2098665"/>
                  <a:ext cx="370053" cy="292388"/>
                </a:xfrm>
                <a:prstGeom prst="rect">
                  <a:avLst/>
                </a:prstGeom>
                <a:solidFill>
                  <a:srgbClr val="FFC000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300" dirty="0" smtClean="0"/>
                    <a:t>US</a:t>
                  </a:r>
                  <a:endParaRPr lang="en-GB" sz="1300" dirty="0"/>
                </a:p>
              </p:txBody>
            </p:sp>
            <p:cxnSp>
              <p:nvCxnSpPr>
                <p:cNvPr id="67" name="Straight Connector 66"/>
                <p:cNvCxnSpPr>
                  <a:stCxn id="8" idx="7"/>
                </p:cNvCxnSpPr>
                <p:nvPr/>
              </p:nvCxnSpPr>
              <p:spPr>
                <a:xfrm flipV="1">
                  <a:off x="2077584" y="2375012"/>
                  <a:ext cx="7170146" cy="4011184"/>
                </a:xfrm>
                <a:prstGeom prst="line">
                  <a:avLst/>
                </a:prstGeom>
                <a:ln w="31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71" name="TextBox 70"/>
                <p:cNvSpPr txBox="1"/>
                <p:nvPr/>
              </p:nvSpPr>
              <p:spPr>
                <a:xfrm>
                  <a:off x="4524951" y="1238254"/>
                  <a:ext cx="640607" cy="292388"/>
                </a:xfrm>
                <a:prstGeom prst="rect">
                  <a:avLst/>
                </a:prstGeom>
                <a:solidFill>
                  <a:srgbClr val="FFC000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300" dirty="0" smtClean="0"/>
                    <a:t>Russia</a:t>
                  </a:r>
                  <a:endParaRPr lang="en-GB" sz="1300" dirty="0"/>
                </a:p>
              </p:txBody>
            </p: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2995988" y="1530643"/>
                  <a:ext cx="1889990" cy="4862503"/>
                </a:xfrm>
                <a:prstGeom prst="line">
                  <a:avLst/>
                </a:prstGeom>
                <a:ln w="31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75" name="TextBox 74"/>
                <p:cNvSpPr txBox="1"/>
                <p:nvPr/>
              </p:nvSpPr>
              <p:spPr>
                <a:xfrm>
                  <a:off x="594783" y="1602851"/>
                  <a:ext cx="432259" cy="292388"/>
                </a:xfrm>
                <a:prstGeom prst="rect">
                  <a:avLst/>
                </a:prstGeom>
                <a:solidFill>
                  <a:srgbClr val="FFC000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300" dirty="0" smtClean="0"/>
                    <a:t>UK</a:t>
                  </a:r>
                  <a:endParaRPr lang="en-GB" sz="1300" dirty="0"/>
                </a:p>
              </p:txBody>
            </p:sp>
            <p:cxnSp>
              <p:nvCxnSpPr>
                <p:cNvPr id="76" name="Straight Connector 75"/>
                <p:cNvCxnSpPr>
                  <a:stCxn id="10" idx="0"/>
                </p:cNvCxnSpPr>
                <p:nvPr/>
              </p:nvCxnSpPr>
              <p:spPr>
                <a:xfrm flipH="1" flipV="1">
                  <a:off x="822597" y="1870579"/>
                  <a:ext cx="3068263" cy="4494408"/>
                </a:xfrm>
                <a:prstGeom prst="line">
                  <a:avLst/>
                </a:prstGeom>
                <a:ln w="31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80" name="TextBox 79"/>
                <p:cNvSpPr txBox="1"/>
                <p:nvPr/>
              </p:nvSpPr>
              <p:spPr>
                <a:xfrm>
                  <a:off x="5480807" y="2325467"/>
                  <a:ext cx="577586" cy="292388"/>
                </a:xfrm>
                <a:prstGeom prst="rect">
                  <a:avLst/>
                </a:prstGeom>
                <a:solidFill>
                  <a:srgbClr val="FFC000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300" dirty="0" smtClean="0"/>
                    <a:t>Japan</a:t>
                  </a:r>
                  <a:endParaRPr lang="en-GB" sz="1300" dirty="0"/>
                </a:p>
              </p:txBody>
            </p:sp>
            <p:cxnSp>
              <p:nvCxnSpPr>
                <p:cNvPr id="81" name="Straight Connector 80"/>
                <p:cNvCxnSpPr/>
                <p:nvPr/>
              </p:nvCxnSpPr>
              <p:spPr>
                <a:xfrm flipH="1" flipV="1">
                  <a:off x="5753558" y="2601813"/>
                  <a:ext cx="2174807" cy="3859072"/>
                </a:xfrm>
                <a:prstGeom prst="line">
                  <a:avLst/>
                </a:prstGeom>
                <a:ln w="31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84" name="TextBox 83"/>
                <p:cNvSpPr txBox="1"/>
                <p:nvPr/>
              </p:nvSpPr>
              <p:spPr>
                <a:xfrm>
                  <a:off x="2518763" y="2601813"/>
                  <a:ext cx="477226" cy="292388"/>
                </a:xfrm>
                <a:prstGeom prst="rect">
                  <a:avLst/>
                </a:prstGeom>
                <a:solidFill>
                  <a:srgbClr val="FFC000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300" dirty="0" smtClean="0"/>
                    <a:t>Iran</a:t>
                  </a:r>
                  <a:endParaRPr lang="en-GB" sz="1300" dirty="0"/>
                </a:p>
              </p:txBody>
            </p:sp>
            <p:cxnSp>
              <p:nvCxnSpPr>
                <p:cNvPr id="85" name="Straight Connector 84"/>
                <p:cNvCxnSpPr>
                  <a:stCxn id="32" idx="1"/>
                  <a:endCxn id="84" idx="3"/>
                </p:cNvCxnSpPr>
                <p:nvPr/>
              </p:nvCxnSpPr>
              <p:spPr>
                <a:xfrm flipH="1" flipV="1">
                  <a:off x="2995989" y="2748007"/>
                  <a:ext cx="8148493" cy="3625454"/>
                </a:xfrm>
                <a:prstGeom prst="line">
                  <a:avLst/>
                </a:prstGeom>
                <a:ln w="31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0" name="Straight Connector 89"/>
            <p:cNvCxnSpPr/>
            <p:nvPr/>
          </p:nvCxnSpPr>
          <p:spPr>
            <a:xfrm flipH="1" flipV="1">
              <a:off x="-134600" y="-36972"/>
              <a:ext cx="1" cy="64760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 flipV="1">
              <a:off x="-150241" y="6432216"/>
              <a:ext cx="348476" cy="13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2" name="TextBox 101"/>
          <p:cNvSpPr txBox="1"/>
          <p:nvPr/>
        </p:nvSpPr>
        <p:spPr>
          <a:xfrm>
            <a:off x="6089131" y="7913109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Timeline</a:t>
            </a:r>
            <a:endParaRPr lang="en-GB" dirty="0"/>
          </a:p>
        </p:txBody>
      </p:sp>
      <p:sp>
        <p:nvSpPr>
          <p:cNvPr id="103" name="TextBox 102"/>
          <p:cNvSpPr txBox="1"/>
          <p:nvPr/>
        </p:nvSpPr>
        <p:spPr>
          <a:xfrm>
            <a:off x="-1388092" y="1164458"/>
            <a:ext cx="461665" cy="4697761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GB" dirty="0" smtClean="0"/>
              <a:t> Global Location of Humanoid Robots Application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2235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445</Words>
  <Application>Microsoft Office PowerPoint</Application>
  <PresentationFormat>Widescreen</PresentationFormat>
  <Paragraphs>98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PMingLiU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 sharon</dc:creator>
  <cp:lastModifiedBy>chan sharon</cp:lastModifiedBy>
  <cp:revision>37</cp:revision>
  <dcterms:created xsi:type="dcterms:W3CDTF">2016-05-04T15:27:42Z</dcterms:created>
  <dcterms:modified xsi:type="dcterms:W3CDTF">2016-05-28T18:29:20Z</dcterms:modified>
</cp:coreProperties>
</file>

<file path=docProps/thumbnail.jpeg>
</file>